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19"/>
  </p:notesMasterIdLst>
  <p:sldIdLst>
    <p:sldId id="256" r:id="rId4"/>
    <p:sldId id="257" r:id="rId5"/>
    <p:sldId id="258" r:id="rId6"/>
    <p:sldId id="260" r:id="rId7"/>
    <p:sldId id="265" r:id="rId8"/>
    <p:sldId id="266" r:id="rId9"/>
    <p:sldId id="269" r:id="rId10"/>
    <p:sldId id="272" r:id="rId11"/>
    <p:sldId id="276" r:id="rId12"/>
    <p:sldId id="275" r:id="rId13"/>
    <p:sldId id="277" r:id="rId14"/>
    <p:sldId id="278" r:id="rId15"/>
    <p:sldId id="279" r:id="rId16"/>
    <p:sldId id="262" r:id="rId17"/>
    <p:sldId id="263" r:id="rId18"/>
  </p:sldIdLst>
  <p:sldSz cx="9144000" cy="514826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1">
          <p15:clr>
            <a:srgbClr val="A4A3A4"/>
          </p15:clr>
        </p15:guide>
        <p15:guide id="2" pos="340">
          <p15:clr>
            <a:srgbClr val="A4A3A4"/>
          </p15:clr>
        </p15:guide>
        <p15:guide id="3" orient="horz" pos="3028">
          <p15:clr>
            <a:srgbClr val="A4A3A4"/>
          </p15:clr>
        </p15:guide>
        <p15:guide id="4" pos="5511">
          <p15:clr>
            <a:srgbClr val="A4A3A4"/>
          </p15:clr>
        </p15:guide>
        <p15:guide id="5" orient="horz" pos="272">
          <p15:clr>
            <a:srgbClr val="A4A3A4"/>
          </p15:clr>
        </p15:guide>
        <p15:guide id="6" orient="horz" pos="2971">
          <p15:clr>
            <a:srgbClr val="A4A3A4"/>
          </p15:clr>
        </p15:guide>
        <p15:guide id="7" orient="horz" pos="930">
          <p15:clr>
            <a:srgbClr val="A4A3A4"/>
          </p15:clr>
        </p15:guide>
        <p15:guide id="8" orient="horz" pos="1337">
          <p15:clr>
            <a:srgbClr val="A4A3A4"/>
          </p15:clr>
        </p15:guide>
        <p15:guide id="9" orient="horz" pos="2086">
          <p15:clr>
            <a:srgbClr val="A4A3A4"/>
          </p15:clr>
        </p15:guide>
        <p15:guide id="10" pos="2331">
          <p15:clr>
            <a:srgbClr val="A4A3A4"/>
          </p15:clr>
        </p15:guide>
        <p15:guide id="11" pos="726">
          <p15:clr>
            <a:srgbClr val="A4A3A4"/>
          </p15:clr>
        </p15:guide>
        <p15:guide id="12" pos="875">
          <p15:clr>
            <a:srgbClr val="A4A3A4"/>
          </p15:clr>
        </p15:guide>
        <p15:guide id="13" pos="1260">
          <p15:clr>
            <a:srgbClr val="A4A3A4"/>
          </p15:clr>
        </p15:guide>
        <p15:guide id="14" pos="1410">
          <p15:clr>
            <a:srgbClr val="A4A3A4"/>
          </p15:clr>
        </p15:guide>
        <p15:guide id="15" pos="1796">
          <p15:clr>
            <a:srgbClr val="A4A3A4"/>
          </p15:clr>
        </p15:guide>
        <p15:guide id="16" pos="1944">
          <p15:clr>
            <a:srgbClr val="A4A3A4"/>
          </p15:clr>
        </p15:guide>
        <p15:guide id="17" pos="2481">
          <p15:clr>
            <a:srgbClr val="A4A3A4"/>
          </p15:clr>
        </p15:guide>
        <p15:guide id="18" pos="2869">
          <p15:clr>
            <a:srgbClr val="A4A3A4"/>
          </p15:clr>
        </p15:guide>
        <p15:guide id="19" pos="3029">
          <p15:clr>
            <a:srgbClr val="A4A3A4"/>
          </p15:clr>
        </p15:guide>
        <p15:guide id="20" pos="3402">
          <p15:clr>
            <a:srgbClr val="A4A3A4"/>
          </p15:clr>
        </p15:guide>
        <p15:guide id="21" pos="3552">
          <p15:clr>
            <a:srgbClr val="A4A3A4"/>
          </p15:clr>
        </p15:guide>
        <p15:guide id="22" pos="3938">
          <p15:clr>
            <a:srgbClr val="A4A3A4"/>
          </p15:clr>
        </p15:guide>
        <p15:guide id="23" pos="4086">
          <p15:clr>
            <a:srgbClr val="A4A3A4"/>
          </p15:clr>
        </p15:guide>
        <p15:guide id="24" pos="4473">
          <p15:clr>
            <a:srgbClr val="A4A3A4"/>
          </p15:clr>
        </p15:guide>
        <p15:guide id="25" pos="4621">
          <p15:clr>
            <a:srgbClr val="A4A3A4"/>
          </p15:clr>
        </p15:guide>
        <p15:guide id="26" pos="5008">
          <p15:clr>
            <a:srgbClr val="A4A3A4"/>
          </p15:clr>
        </p15:guide>
        <p15:guide id="27" pos="5157">
          <p15:clr>
            <a:srgbClr val="A4A3A4"/>
          </p15:clr>
        </p15:guide>
        <p15:guide id="28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rtCwS5AZK4Uxkg4CEeqBPS2+M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38" y="77"/>
      </p:cViewPr>
      <p:guideLst>
        <p:guide orient="horz" pos="261"/>
        <p:guide pos="340"/>
        <p:guide orient="horz" pos="3028"/>
        <p:guide pos="5511"/>
        <p:guide orient="horz" pos="272"/>
        <p:guide orient="horz" pos="2971"/>
        <p:guide orient="horz" pos="930"/>
        <p:guide orient="horz" pos="1337"/>
        <p:guide orient="horz" pos="2086"/>
        <p:guide pos="2331"/>
        <p:guide pos="726"/>
        <p:guide pos="875"/>
        <p:guide pos="1260"/>
        <p:guide pos="1410"/>
        <p:guide pos="1796"/>
        <p:guide pos="1944"/>
        <p:guide pos="2481"/>
        <p:guide pos="2869"/>
        <p:guide pos="3029"/>
        <p:guide pos="3402"/>
        <p:guide pos="3552"/>
        <p:guide pos="3938"/>
        <p:guide pos="4086"/>
        <p:guide pos="4473"/>
        <p:guide pos="4621"/>
        <p:guide pos="5008"/>
        <p:guide pos="5157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30" Type="http://customschemas.google.com/relationships/presentationmetadata" Target="meta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7205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69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781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81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75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561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243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59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99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855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9954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35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539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0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111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16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539749" y="2122487"/>
            <a:ext cx="5711825" cy="118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Arial"/>
              <a:buNone/>
              <a:defRPr sz="27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539749" y="3798267"/>
            <a:ext cx="5711825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2"/>
          </p:nvPr>
        </p:nvSpPr>
        <p:spPr>
          <a:xfrm>
            <a:off x="539749" y="4212000"/>
            <a:ext cx="5711825" cy="21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body" idx="3"/>
          </p:nvPr>
        </p:nvSpPr>
        <p:spPr>
          <a:xfrm>
            <a:off x="539749" y="4428000"/>
            <a:ext cx="5711825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картинка">
  <p:cSld name="Текст картинка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539750" y="4568371"/>
            <a:ext cx="4014788" cy="14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/>
          <p:nvPr/>
        </p:nvSpPr>
        <p:spPr>
          <a:xfrm>
            <a:off x="8186737" y="4579414"/>
            <a:ext cx="561975" cy="13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539750" y="1476376"/>
            <a:ext cx="4014788" cy="246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4"/>
          <p:cNvSpPr>
            <a:spLocks noGrp="1"/>
          </p:cNvSpPr>
          <p:nvPr>
            <p:ph type="pic" idx="3"/>
          </p:nvPr>
        </p:nvSpPr>
        <p:spPr>
          <a:xfrm>
            <a:off x="4808538" y="1476375"/>
            <a:ext cx="3940175" cy="24569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 слайд">
  <p:cSld name="Заключ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body" idx="1"/>
          </p:nvPr>
        </p:nvSpPr>
        <p:spPr>
          <a:xfrm>
            <a:off x="539749" y="1476375"/>
            <a:ext cx="4860925" cy="127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21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2"/>
          </p:nvPr>
        </p:nvSpPr>
        <p:spPr>
          <a:xfrm>
            <a:off x="539750" y="4488543"/>
            <a:ext cx="4860925" cy="22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3"/>
          </p:nvPr>
        </p:nvSpPr>
        <p:spPr>
          <a:xfrm>
            <a:off x="539750" y="3537857"/>
            <a:ext cx="4860925" cy="946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4"/>
          </p:nvPr>
        </p:nvSpPr>
        <p:spPr>
          <a:xfrm>
            <a:off x="539750" y="3083605"/>
            <a:ext cx="4860925" cy="22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5"/>
          </p:nvPr>
        </p:nvSpPr>
        <p:spPr>
          <a:xfrm>
            <a:off x="539750" y="3311525"/>
            <a:ext cx="4860925" cy="22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5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750" y="431800"/>
            <a:ext cx="816864" cy="104643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35879" cy="51482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5283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4.jpg"/><Relationship Id="rId5" Type="http://schemas.openxmlformats.org/officeDocument/2006/relationships/image" Target="../media/image19.emf"/><Relationship Id="rId10" Type="http://schemas.openxmlformats.org/officeDocument/2006/relationships/image" Target="../media/image23.jp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jp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5.wmf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31.png"/><Relationship Id="rId4" Type="http://schemas.openxmlformats.org/officeDocument/2006/relationships/image" Target="../media/image7.jp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5.emf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8.jpe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539749" y="1829055"/>
            <a:ext cx="5711825" cy="118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700"/>
              <a:buFont typeface="Arial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Оптимизация процесса подготовки исходных данных для гидрогеологического моделирования</a:t>
            </a:r>
            <a:endParaRPr dirty="0"/>
          </a:p>
        </p:txBody>
      </p:sp>
      <p:sp>
        <p:nvSpPr>
          <p:cNvPr id="38" name="Google Shape;38;p1"/>
          <p:cNvSpPr txBox="1">
            <a:spLocks noGrp="1"/>
          </p:cNvSpPr>
          <p:nvPr>
            <p:ph type="body" idx="1"/>
          </p:nvPr>
        </p:nvSpPr>
        <p:spPr>
          <a:xfrm>
            <a:off x="539749" y="3441130"/>
            <a:ext cx="6845790" cy="6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Всероссийская научно-практическая конференция «Новая технологическая платформа атомной энергетики», посвященной 75-летию со дня основания Сибирского химического комбината</a:t>
            </a:r>
            <a:endParaRPr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2"/>
          </p:nvPr>
        </p:nvSpPr>
        <p:spPr>
          <a:xfrm>
            <a:off x="539749" y="4212000"/>
            <a:ext cx="5711825" cy="21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Ильина Софья Андреевна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"/>
          <p:cNvSpPr txBox="1">
            <a:spLocks noGrp="1"/>
          </p:cNvSpPr>
          <p:nvPr>
            <p:ph type="body" idx="3"/>
          </p:nvPr>
        </p:nvSpPr>
        <p:spPr>
          <a:xfrm>
            <a:off x="539750" y="4428000"/>
            <a:ext cx="466687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ru-RU" dirty="0"/>
              <a:t>Специалист центра развития цифрового </a:t>
            </a:r>
            <a:r>
              <a:rPr lang="ru-RU" dirty="0" smtClean="0"/>
              <a:t>инжиниринга</a:t>
            </a:r>
            <a:r>
              <a:rPr lang="en-US" dirty="0" smtClean="0"/>
              <a:t> </a:t>
            </a:r>
            <a:r>
              <a:rPr lang="ru-RU" dirty="0" smtClean="0"/>
              <a:t>АО «</a:t>
            </a:r>
            <a:r>
              <a:rPr lang="ru-RU" dirty="0" err="1" smtClean="0"/>
              <a:t>ВНИПИпромтехнологии</a:t>
            </a:r>
            <a:r>
              <a:rPr lang="ru-RU" dirty="0" smtClean="0"/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Определение литологического состава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39750" y="887101"/>
            <a:ext cx="7560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Извлечение признаков из изображения локальным оператором двоичного шаблона </a:t>
            </a:r>
            <a:r>
              <a:rPr lang="en-US" dirty="0"/>
              <a:t>(Local Binary </a:t>
            </a:r>
            <a:r>
              <a:rPr lang="en-US" dirty="0" smtClean="0"/>
              <a:t>Patterns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en-US" dirty="0"/>
              <a:t>LBP</a:t>
            </a:r>
            <a:r>
              <a:rPr lang="en-US" dirty="0" smtClean="0"/>
              <a:t>)</a:t>
            </a:r>
            <a:r>
              <a:rPr lang="ru-RU" dirty="0" smtClean="0"/>
              <a:t>:</a:t>
            </a:r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 smtClean="0"/>
              <a:t>На вход поступает значение пикселя в оттенках серого</a:t>
            </a:r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 smtClean="0"/>
              <a:t>На основании </a:t>
            </a:r>
            <a:r>
              <a:rPr lang="en-US" dirty="0" smtClean="0"/>
              <a:t>P </a:t>
            </a:r>
            <a:r>
              <a:rPr lang="ru-RU" dirty="0" smtClean="0"/>
              <a:t>соседей радиуса </a:t>
            </a:r>
            <a:r>
              <a:rPr lang="en-US" dirty="0" smtClean="0"/>
              <a:t>R </a:t>
            </a:r>
            <a:r>
              <a:rPr lang="ru-RU" dirty="0" smtClean="0"/>
              <a:t>данного пикселя, вычисляется новое значение: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19593"/>
              </p:ext>
            </p:extLst>
          </p:nvPr>
        </p:nvGraphicFramePr>
        <p:xfrm>
          <a:off x="4012074" y="1876158"/>
          <a:ext cx="1827516" cy="1060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Equation" r:id="rId4" imgW="1577259" imgH="915590" progId="Equation.DSMT4">
                  <p:embed/>
                </p:oleObj>
              </mc:Choice>
              <mc:Fallback>
                <p:oleObj name="Equation" r:id="rId4" imgW="1577259" imgH="91559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2074" y="1876158"/>
                        <a:ext cx="1827516" cy="1060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9750" y="2944460"/>
            <a:ext cx="700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</a:t>
            </a:r>
            <a:r>
              <a:rPr lang="ru-RU" dirty="0" smtClean="0"/>
              <a:t>– </a:t>
            </a:r>
            <a:r>
              <a:rPr lang="ru-RU" dirty="0"/>
              <a:t>значение в оттенках серого i-</a:t>
            </a:r>
            <a:r>
              <a:rPr lang="ru-RU" dirty="0" err="1"/>
              <a:t>го</a:t>
            </a:r>
            <a:r>
              <a:rPr lang="ru-RU" dirty="0"/>
              <a:t> пикселя соседа и входного (центрального) пикселя, соответственно</a:t>
            </a:r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154040"/>
              </p:ext>
            </p:extLst>
          </p:nvPr>
        </p:nvGraphicFramePr>
        <p:xfrm>
          <a:off x="624243" y="2944460"/>
          <a:ext cx="467578" cy="29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Equation" r:id="rId6" imgW="360916" imgH="228897" progId="Equation.DSMT4">
                  <p:embed/>
                </p:oleObj>
              </mc:Choice>
              <mc:Fallback>
                <p:oleObj name="Equation" r:id="rId6" imgW="360916" imgH="22889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243" y="2944460"/>
                        <a:ext cx="467578" cy="296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02"/>
          <a:stretch/>
        </p:blipFill>
        <p:spPr>
          <a:xfrm>
            <a:off x="3322433" y="3572998"/>
            <a:ext cx="1078970" cy="108153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33" y="3570648"/>
            <a:ext cx="1083886" cy="1083886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7"/>
          <a:stretch/>
        </p:blipFill>
        <p:spPr>
          <a:xfrm>
            <a:off x="1937982" y="3567725"/>
            <a:ext cx="1097845" cy="108680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/>
          <a:stretch/>
        </p:blipFill>
        <p:spPr>
          <a:xfrm>
            <a:off x="4769715" y="3556736"/>
            <a:ext cx="2158304" cy="1081536"/>
          </a:xfrm>
          <a:prstGeom prst="rect">
            <a:avLst/>
          </a:prstGeom>
        </p:spPr>
      </p:pic>
      <p:cxnSp>
        <p:nvCxnSpPr>
          <p:cNvPr id="30" name="Прямая со стрелкой 29"/>
          <p:cNvCxnSpPr/>
          <p:nvPr/>
        </p:nvCxnSpPr>
        <p:spPr>
          <a:xfrm>
            <a:off x="1651381" y="4117953"/>
            <a:ext cx="272955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3045733" y="4113401"/>
            <a:ext cx="272955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>
            <a:off x="4453729" y="4115673"/>
            <a:ext cx="272955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6912611" y="4117945"/>
            <a:ext cx="272955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5" y="3567725"/>
            <a:ext cx="1103538" cy="11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Результаты</a:t>
            </a:r>
            <a:endParaRPr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D657A1E-22D0-4F7D-AABC-61BD208E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2" y="828666"/>
            <a:ext cx="3653636" cy="289073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03A0D43-90F9-4D85-A5C9-39F62ABCB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290" y="2390247"/>
            <a:ext cx="3106067" cy="1329151"/>
          </a:xfrm>
          <a:prstGeom prst="rect">
            <a:avLst/>
          </a:prstGeom>
        </p:spPr>
      </p:pic>
      <p:sp>
        <p:nvSpPr>
          <p:cNvPr id="20" name="Стрелка: вправо 5">
            <a:extLst>
              <a:ext uri="{FF2B5EF4-FFF2-40B4-BE49-F238E27FC236}">
                <a16:creationId xmlns:a16="http://schemas.microsoft.com/office/drawing/2014/main" id="{293BE372-1D91-4974-B53D-D4CA82F78B46}"/>
              </a:ext>
            </a:extLst>
          </p:cNvPr>
          <p:cNvSpPr/>
          <p:nvPr/>
        </p:nvSpPr>
        <p:spPr>
          <a:xfrm>
            <a:off x="3765020" y="976689"/>
            <a:ext cx="294103" cy="256226"/>
          </a:xfrm>
          <a:prstGeom prst="rightArrow">
            <a:avLst/>
          </a:prstGeom>
          <a:solidFill>
            <a:srgbClr val="5EA6F4"/>
          </a:solidFill>
          <a:ln w="28575">
            <a:solidFill>
              <a:srgbClr val="5EA6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400" b="1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64" y="793300"/>
            <a:ext cx="2539746" cy="1472666"/>
          </a:xfrm>
          <a:prstGeom prst="rect">
            <a:avLst/>
          </a:prstGeom>
        </p:spPr>
      </p:pic>
      <p:sp>
        <p:nvSpPr>
          <p:cNvPr id="22" name="Стрелка: вправо 19">
            <a:extLst>
              <a:ext uri="{FF2B5EF4-FFF2-40B4-BE49-F238E27FC236}">
                <a16:creationId xmlns:a16="http://schemas.microsoft.com/office/drawing/2014/main" id="{63EE68B1-F8BF-492C-B3B6-03B3D9D8D70B}"/>
              </a:ext>
            </a:extLst>
          </p:cNvPr>
          <p:cNvSpPr/>
          <p:nvPr/>
        </p:nvSpPr>
        <p:spPr>
          <a:xfrm rot="5400000">
            <a:off x="6427822" y="1913158"/>
            <a:ext cx="294100" cy="256223"/>
          </a:xfrm>
          <a:prstGeom prst="rightArrow">
            <a:avLst/>
          </a:prstGeom>
          <a:solidFill>
            <a:srgbClr val="5EA6F4"/>
          </a:solidFill>
          <a:ln w="28575">
            <a:solidFill>
              <a:srgbClr val="5EA6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400" b="1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3597" y="4023527"/>
            <a:ext cx="458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Точность распознавания чисел – 100%</a:t>
            </a:r>
          </a:p>
          <a:p>
            <a:r>
              <a:rPr lang="ru-RU" sz="1200" dirty="0" smtClean="0"/>
              <a:t>Точность распознавания текста – 93%</a:t>
            </a:r>
            <a:endParaRPr lang="ru-RU" sz="1200" dirty="0"/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952592"/>
              </p:ext>
            </p:extLst>
          </p:nvPr>
        </p:nvGraphicFramePr>
        <p:xfrm>
          <a:off x="4208290" y="3944425"/>
          <a:ext cx="3087604" cy="540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7" imgW="2247840" imgH="393480" progId="Equation.DSMT4">
                  <p:embed/>
                </p:oleObj>
              </mc:Choice>
              <mc:Fallback>
                <p:oleObj name="Equation" r:id="rId7" imgW="2247840" imgH="39348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08290" y="3944425"/>
                        <a:ext cx="3087604" cy="540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000322" y="580750"/>
            <a:ext cx="472481" cy="136409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0"/>
          <a:srcRect l="56194"/>
          <a:stretch/>
        </p:blipFill>
        <p:spPr>
          <a:xfrm rot="5400000">
            <a:off x="7805698" y="1338655"/>
            <a:ext cx="157897" cy="74701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1"/>
          <a:srcRect l="4990"/>
          <a:stretch/>
        </p:blipFill>
        <p:spPr>
          <a:xfrm rot="5400000">
            <a:off x="8363310" y="1461104"/>
            <a:ext cx="450146" cy="478216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387068" y="2026174"/>
            <a:ext cx="402630" cy="44232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448278" y="1866192"/>
            <a:ext cx="94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tx2">
                    <a:lumMod val="75000"/>
                  </a:schemeClr>
                </a:solidFill>
              </a:rPr>
              <a:t>TkInter</a:t>
            </a:r>
            <a:endParaRPr lang="en-US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000" dirty="0" err="1" smtClean="0">
                <a:solidFill>
                  <a:schemeClr val="tx2">
                    <a:lumMod val="75000"/>
                  </a:schemeClr>
                </a:solidFill>
              </a:rPr>
              <a:t>XlsxWriter</a:t>
            </a:r>
            <a:endParaRPr lang="en-US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000" dirty="0" err="1" smtClean="0">
                <a:solidFill>
                  <a:schemeClr val="tx2">
                    <a:lumMod val="75000"/>
                  </a:schemeClr>
                </a:solidFill>
              </a:rPr>
              <a:t>PyInstaller</a:t>
            </a:r>
            <a:endParaRPr lang="ru-RU" sz="1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83"/>
          <a:stretch/>
        </p:blipFill>
        <p:spPr>
          <a:xfrm>
            <a:off x="418710" y="835889"/>
            <a:ext cx="2478891" cy="262946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42" y="3574252"/>
            <a:ext cx="2418025" cy="1402087"/>
          </a:xfrm>
          <a:prstGeom prst="rect">
            <a:avLst/>
          </a:prstGeom>
        </p:spPr>
      </p:pic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Результаты</a:t>
            </a:r>
            <a:endParaRPr dirty="0"/>
          </a:p>
        </p:txBody>
      </p:sp>
      <p:sp>
        <p:nvSpPr>
          <p:cNvPr id="20" name="Стрелка: вправо 5">
            <a:extLst>
              <a:ext uri="{FF2B5EF4-FFF2-40B4-BE49-F238E27FC236}">
                <a16:creationId xmlns:a16="http://schemas.microsoft.com/office/drawing/2014/main" id="{293BE372-1D91-4974-B53D-D4CA82F78B46}"/>
              </a:ext>
            </a:extLst>
          </p:cNvPr>
          <p:cNvSpPr/>
          <p:nvPr/>
        </p:nvSpPr>
        <p:spPr>
          <a:xfrm>
            <a:off x="2490659" y="4619708"/>
            <a:ext cx="294103" cy="256226"/>
          </a:xfrm>
          <a:prstGeom prst="rightArrow">
            <a:avLst/>
          </a:prstGeom>
          <a:solidFill>
            <a:srgbClr val="5EA6F4"/>
          </a:solidFill>
          <a:ln w="28575">
            <a:solidFill>
              <a:srgbClr val="5EA6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400" b="1">
              <a:solidFill>
                <a:schemeClr val="bg1"/>
              </a:solidFill>
            </a:endParaRPr>
          </a:p>
        </p:txBody>
      </p:sp>
      <p:sp>
        <p:nvSpPr>
          <p:cNvPr id="22" name="Стрелка: вправо 19">
            <a:extLst>
              <a:ext uri="{FF2B5EF4-FFF2-40B4-BE49-F238E27FC236}">
                <a16:creationId xmlns:a16="http://schemas.microsoft.com/office/drawing/2014/main" id="{63EE68B1-F8BF-492C-B3B6-03B3D9D8D70B}"/>
              </a:ext>
            </a:extLst>
          </p:cNvPr>
          <p:cNvSpPr/>
          <p:nvPr/>
        </p:nvSpPr>
        <p:spPr>
          <a:xfrm rot="5400000">
            <a:off x="2410076" y="3128301"/>
            <a:ext cx="294100" cy="256223"/>
          </a:xfrm>
          <a:prstGeom prst="rightArrow">
            <a:avLst/>
          </a:prstGeom>
          <a:solidFill>
            <a:srgbClr val="5EA6F4"/>
          </a:solidFill>
          <a:ln w="28575">
            <a:solidFill>
              <a:srgbClr val="5EA6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400" b="1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8722" y="1329446"/>
            <a:ext cx="304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Точность распознавания чисел – 100%</a:t>
            </a:r>
          </a:p>
          <a:p>
            <a:r>
              <a:rPr lang="ru-RU" sz="1200" dirty="0" smtClean="0"/>
              <a:t>Точность распознавания текста – 86%</a:t>
            </a:r>
            <a:endParaRPr lang="ru-RU" sz="1200" dirty="0"/>
          </a:p>
        </p:txBody>
      </p:sp>
      <p:graphicFrame>
        <p:nvGraphicFramePr>
          <p:cNvPr id="25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18372"/>
              </p:ext>
            </p:extLst>
          </p:nvPr>
        </p:nvGraphicFramePr>
        <p:xfrm>
          <a:off x="3041704" y="825363"/>
          <a:ext cx="3087604" cy="540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6" imgW="2247840" imgH="393480" progId="Equation.DSMT4">
                  <p:embed/>
                </p:oleObj>
              </mc:Choice>
              <mc:Fallback>
                <p:oleObj name="Equation" r:id="rId6" imgW="2247840" imgH="393480" progId="Equation.DSMT4">
                  <p:embed/>
                  <p:pic>
                    <p:nvPicPr>
                      <p:cNvPr id="25" name="Объект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41704" y="825363"/>
                        <a:ext cx="3087604" cy="540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000322" y="580750"/>
            <a:ext cx="472481" cy="136409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9"/>
          <a:srcRect l="56194"/>
          <a:stretch/>
        </p:blipFill>
        <p:spPr>
          <a:xfrm rot="5400000">
            <a:off x="7805698" y="1338655"/>
            <a:ext cx="157897" cy="74701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0"/>
          <a:srcRect l="4990"/>
          <a:stretch/>
        </p:blipFill>
        <p:spPr>
          <a:xfrm rot="5400000">
            <a:off x="8363310" y="1461104"/>
            <a:ext cx="450146" cy="478216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387068" y="2026174"/>
            <a:ext cx="402630" cy="44232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448278" y="1866192"/>
            <a:ext cx="94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tx2">
                    <a:lumMod val="75000"/>
                  </a:schemeClr>
                </a:solidFill>
              </a:rPr>
              <a:t>TkInter</a:t>
            </a:r>
            <a:endParaRPr lang="en-US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000" dirty="0" err="1" smtClean="0">
                <a:solidFill>
                  <a:schemeClr val="tx2">
                    <a:lumMod val="75000"/>
                  </a:schemeClr>
                </a:solidFill>
              </a:rPr>
              <a:t>XlsxWriter</a:t>
            </a:r>
            <a:endParaRPr lang="en-US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000" dirty="0" err="1" smtClean="0">
                <a:solidFill>
                  <a:schemeClr val="tx2">
                    <a:lumMod val="75000"/>
                  </a:schemeClr>
                </a:solidFill>
              </a:rPr>
              <a:t>PyInstaller</a:t>
            </a:r>
            <a:endParaRPr lang="ru-RU"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6458" y="1814772"/>
            <a:ext cx="3820600" cy="31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Результаты</a:t>
            </a:r>
            <a:endParaRPr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2" t="11607" r="49656" b="42297"/>
          <a:stretch/>
        </p:blipFill>
        <p:spPr>
          <a:xfrm>
            <a:off x="539750" y="1115715"/>
            <a:ext cx="955123" cy="345580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t="715"/>
          <a:stretch/>
        </p:blipFill>
        <p:spPr>
          <a:xfrm>
            <a:off x="1983479" y="2830715"/>
            <a:ext cx="6530281" cy="1687647"/>
          </a:xfrm>
          <a:prstGeom prst="rect">
            <a:avLst/>
          </a:prstGeom>
        </p:spPr>
      </p:pic>
      <p:sp>
        <p:nvSpPr>
          <p:cNvPr id="17" name="Стрелка вверх 16">
            <a:extLst>
              <a:ext uri="{FF2B5EF4-FFF2-40B4-BE49-F238E27FC236}">
                <a16:creationId xmlns:a16="http://schemas.microsoft.com/office/drawing/2014/main" id="{D80F0BAF-DFB1-604C-9CA6-3863C435536B}"/>
              </a:ext>
            </a:extLst>
          </p:cNvPr>
          <p:cNvSpPr/>
          <p:nvPr/>
        </p:nvSpPr>
        <p:spPr>
          <a:xfrm rot="5400000">
            <a:off x="1639271" y="2794356"/>
            <a:ext cx="199810" cy="272528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83480" y="1211194"/>
            <a:ext cx="5283954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>
                <a:cs typeface="Arial" panose="020B0604020202020204" pitchFamily="34" charset="0"/>
              </a:rPr>
              <a:t>Извлечение текстовой информации (числа) – ошибки не зафиксированы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>
                <a:cs typeface="Arial" panose="020B0604020202020204" pitchFamily="34" charset="0"/>
              </a:rPr>
              <a:t>Определение глубин – средняя погрешность 0,167 м.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>
                <a:cs typeface="Arial" panose="020B0604020202020204" pitchFamily="34" charset="0"/>
              </a:rPr>
              <a:t>Определение литологического состава – </a:t>
            </a:r>
            <a:r>
              <a:rPr lang="ru-RU" sz="1200" dirty="0" smtClean="0">
                <a:cs typeface="Arial" panose="020B0604020202020204" pitchFamily="34" charset="0"/>
              </a:rPr>
              <a:t>точность 87,5%</a:t>
            </a:r>
            <a:endParaRPr lang="ru-RU" sz="1200" dirty="0">
              <a:cs typeface="Arial" panose="020B0604020202020204" pitchFamily="34" charset="0"/>
            </a:endParaRP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034114"/>
              </p:ext>
            </p:extLst>
          </p:nvPr>
        </p:nvGraphicFramePr>
        <p:xfrm>
          <a:off x="1983479" y="2207189"/>
          <a:ext cx="912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6" imgW="912167" imgH="400480" progId="Equation.DSMT4">
                  <p:embed/>
                </p:oleObj>
              </mc:Choice>
              <mc:Fallback>
                <p:oleObj name="Equation" r:id="rId6" imgW="912167" imgH="40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3479" y="2207189"/>
                        <a:ext cx="9128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50274" y="2176381"/>
            <a:ext cx="405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P</a:t>
            </a:r>
            <a:r>
              <a:rPr lang="en-US" sz="1200" dirty="0" smtClean="0"/>
              <a:t> – </a:t>
            </a:r>
            <a:r>
              <a:rPr lang="ru-RU" sz="1200" dirty="0" smtClean="0"/>
              <a:t>количество верно классифицированных объектов, </a:t>
            </a:r>
            <a:r>
              <a:rPr lang="en-US" sz="1200" i="1" dirty="0" smtClean="0"/>
              <a:t>N</a:t>
            </a:r>
            <a:r>
              <a:rPr lang="en-US" sz="1200" dirty="0" smtClean="0"/>
              <a:t> – </a:t>
            </a:r>
            <a:r>
              <a:rPr lang="ru-RU" sz="1200" dirty="0" smtClean="0"/>
              <a:t>общее количество объектов в выборке</a:t>
            </a:r>
            <a:endParaRPr lang="ru-RU" sz="1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1"/>
          <a:stretch/>
        </p:blipFill>
        <p:spPr>
          <a:xfrm>
            <a:off x="7777472" y="1984034"/>
            <a:ext cx="1138327" cy="38554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30967" y="674422"/>
            <a:ext cx="476926" cy="137693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235507" y="2024862"/>
            <a:ext cx="357782" cy="3930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45883" y="1601350"/>
            <a:ext cx="844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tx2">
                    <a:lumMod val="75000"/>
                  </a:schemeClr>
                </a:solidFill>
              </a:rPr>
              <a:t>XlsxWriter</a:t>
            </a:r>
            <a:endParaRPr lang="en-US" sz="1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1"/>
          <a:srcRect l="56194"/>
          <a:stretch/>
        </p:blipFill>
        <p:spPr>
          <a:xfrm rot="5400000">
            <a:off x="7533092" y="1473836"/>
            <a:ext cx="188756" cy="89301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2"/>
          <a:srcRect l="4990"/>
          <a:stretch/>
        </p:blipFill>
        <p:spPr>
          <a:xfrm rot="5400000">
            <a:off x="7666501" y="2033477"/>
            <a:ext cx="450146" cy="478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31" y="1536682"/>
            <a:ext cx="542749" cy="29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/>
              <a:t>Выводы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39750" y="1071349"/>
            <a:ext cx="617494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 smtClean="0"/>
              <a:t>Создано </a:t>
            </a:r>
            <a:r>
              <a:rPr lang="ru-RU" dirty="0" err="1" smtClean="0"/>
              <a:t>десктопное</a:t>
            </a:r>
            <a:r>
              <a:rPr lang="ru-RU" dirty="0" smtClean="0"/>
              <a:t> приложение для извлечения </a:t>
            </a:r>
            <a:r>
              <a:rPr lang="ru-RU" dirty="0"/>
              <a:t>данных из растровых изображений колонок технологических и разведочных скважин</a:t>
            </a:r>
            <a:endParaRPr lang="en-US" altLang="ru-RU" dirty="0" smtClean="0"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altLang="ru-RU" dirty="0" smtClean="0">
                <a:cs typeface="Arial" panose="020B0604020202020204" pitchFamily="34" charset="0"/>
              </a:rPr>
              <a:t>Разработан </a:t>
            </a:r>
            <a:r>
              <a:rPr lang="ru-RU" altLang="ru-RU" dirty="0">
                <a:cs typeface="Arial" panose="020B0604020202020204" pitchFamily="34" charset="0"/>
              </a:rPr>
              <a:t>алгоритм и программный код, для извлечение информации из растровых изображений геологических разрезов</a:t>
            </a:r>
          </a:p>
          <a:p>
            <a:pPr marL="285750" indent="-285750"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altLang="ru-RU" dirty="0" smtClean="0">
                <a:cs typeface="Arial" panose="020B0604020202020204" pitchFamily="34" charset="0"/>
              </a:rPr>
              <a:t>Разработанные алгоритмы имеют достаточную </a:t>
            </a:r>
            <a:r>
              <a:rPr lang="ru-RU" altLang="ru-RU" dirty="0">
                <a:cs typeface="Arial" panose="020B0604020202020204" pitchFamily="34" charset="0"/>
              </a:rPr>
              <a:t>точность извлечения численной </a:t>
            </a:r>
            <a:r>
              <a:rPr lang="ru-RU" altLang="ru-RU" dirty="0" smtClean="0">
                <a:cs typeface="Arial" panose="020B0604020202020204" pitchFamily="34" charset="0"/>
              </a:rPr>
              <a:t>(</a:t>
            </a:r>
            <a:r>
              <a:rPr lang="ru-RU" altLang="ru-RU" dirty="0">
                <a:cs typeface="Arial" panose="020B0604020202020204" pitchFamily="34" charset="0"/>
              </a:rPr>
              <a:t>глубины, номера скважин и т.д</a:t>
            </a:r>
            <a:r>
              <a:rPr lang="ru-RU" altLang="ru-RU" dirty="0" smtClean="0">
                <a:cs typeface="Arial" panose="020B0604020202020204" pitchFamily="34" charset="0"/>
              </a:rPr>
              <a:t>.) и текстовой информации</a:t>
            </a:r>
            <a:endParaRPr lang="ru-RU" altLang="ru-RU" dirty="0"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altLang="ru-RU" dirty="0">
                <a:cs typeface="Arial" panose="020B0604020202020204" pitchFamily="34" charset="0"/>
              </a:rPr>
              <a:t>Необходимо повысить точность определения литологического состава </a:t>
            </a:r>
            <a:r>
              <a:rPr lang="ru-RU" altLang="ru-RU" dirty="0" smtClean="0">
                <a:cs typeface="Arial" panose="020B0604020202020204" pitchFamily="34" charset="0"/>
              </a:rPr>
              <a:t>слоёв не менее чем до 95%</a:t>
            </a:r>
            <a:endParaRPr lang="en-US" altLang="ru-RU" dirty="0"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539749" y="1476375"/>
            <a:ext cx="4860925" cy="127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21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100"/>
              <a:buFont typeface="Arial"/>
              <a:buNone/>
            </a:pPr>
            <a:r>
              <a:rPr lang="ru-RU"/>
              <a:t>Спасибо</a:t>
            </a:r>
            <a:endParaRPr/>
          </a:p>
          <a:p>
            <a:pPr marL="0" lvl="0" indent="0" algn="l" rtl="0">
              <a:lnSpc>
                <a:spcPct val="921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100"/>
              <a:buFont typeface="Arial"/>
              <a:buNone/>
            </a:pPr>
            <a:r>
              <a:rPr lang="ru-RU"/>
              <a:t>за внимание</a:t>
            </a: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2"/>
          </p:nvPr>
        </p:nvSpPr>
        <p:spPr>
          <a:xfrm>
            <a:off x="539750" y="4488543"/>
            <a:ext cx="4860925" cy="22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None/>
            </a:pPr>
            <a:r>
              <a:rPr lang="ru-RU" dirty="0" smtClean="0"/>
              <a:t>23.04.2024</a:t>
            </a:r>
            <a:endParaRPr dirty="0"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539750" y="3681161"/>
            <a:ext cx="4860925" cy="946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Моб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. тел.: +7 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923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449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73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43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E-</a:t>
            </a:r>
            <a:r>
              <a:rPr lang="ru-RU" dirty="0" err="1">
                <a:latin typeface="Arial"/>
                <a:ea typeface="Arial"/>
                <a:cs typeface="Arial"/>
                <a:sym typeface="Arial"/>
              </a:rPr>
              <a:t>mail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dirty="0" err="1" smtClean="0"/>
              <a:t>ilyina</a:t>
            </a:r>
            <a:r>
              <a:rPr lang="en-US" dirty="0" smtClean="0"/>
              <a:t>-s-a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dirty="0" err="1" smtClean="0">
                <a:latin typeface="Arial"/>
                <a:ea typeface="Arial"/>
                <a:cs typeface="Arial"/>
                <a:sym typeface="Arial"/>
              </a:rPr>
              <a:t>vnipipt</a:t>
            </a:r>
            <a:r>
              <a:rPr lang="ru-RU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ru-RU" dirty="0" err="1" smtClean="0">
                <a:latin typeface="Arial"/>
                <a:ea typeface="Arial"/>
                <a:cs typeface="Arial"/>
                <a:sym typeface="Arial"/>
              </a:rPr>
              <a:t>ru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www.rosatom.ru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 txBox="1">
            <a:spLocks noGrp="1"/>
          </p:cNvSpPr>
          <p:nvPr>
            <p:ph type="body" idx="4"/>
          </p:nvPr>
        </p:nvSpPr>
        <p:spPr>
          <a:xfrm>
            <a:off x="539750" y="3083605"/>
            <a:ext cx="4860925" cy="22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rgbClr val="3F3F3F"/>
              </a:buClr>
            </a:pPr>
            <a:r>
              <a:rPr lang="ru-RU" dirty="0"/>
              <a:t>Ильина Софья Андреевна</a:t>
            </a:r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5"/>
          </p:nvPr>
        </p:nvSpPr>
        <p:spPr>
          <a:xfrm>
            <a:off x="539750" y="3311525"/>
            <a:ext cx="4860925" cy="22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ru-RU" dirty="0"/>
              <a:t>Специалист центра развития цифрового инжиниринга АО «</a:t>
            </a:r>
            <a:r>
              <a:rPr lang="ru-RU" dirty="0" err="1"/>
              <a:t>ВНИПИпромтехнологии</a:t>
            </a:r>
            <a:r>
              <a:rPr lang="ru-RU" dirty="0"/>
              <a:t>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/>
              <a:t>Решаемая проблема, актуальность и новизна темы</a:t>
            </a:r>
            <a:endParaRPr/>
          </a:p>
        </p:txBody>
      </p:sp>
      <p:grpSp>
        <p:nvGrpSpPr>
          <p:cNvPr id="18" name="Группа 17"/>
          <p:cNvGrpSpPr/>
          <p:nvPr/>
        </p:nvGrpSpPr>
        <p:grpSpPr>
          <a:xfrm>
            <a:off x="523862" y="1180536"/>
            <a:ext cx="8327854" cy="3327114"/>
            <a:chOff x="280751" y="722706"/>
            <a:chExt cx="11721955" cy="5039116"/>
          </a:xfrm>
        </p:grpSpPr>
        <p:sp>
          <p:nvSpPr>
            <p:cNvPr id="19" name="Прямоугольник с двумя усеченными противолежащими углами 18"/>
            <p:cNvSpPr/>
            <p:nvPr/>
          </p:nvSpPr>
          <p:spPr>
            <a:xfrm>
              <a:off x="358832" y="4204193"/>
              <a:ext cx="2516261" cy="1270375"/>
            </a:xfrm>
            <a:prstGeom prst="snip2Diag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Поступление исходной информации от заказчика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2098019" y="2789472"/>
              <a:ext cx="2214812" cy="1101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Создание набора данных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844594" y="2789473"/>
              <a:ext cx="2326352" cy="1101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Перевод данных в проприетарный формат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7591175" y="2789472"/>
              <a:ext cx="3046008" cy="1101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Загрузка данных в программный комплекс для моделирования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с двумя усеченными противолежащими углами 22"/>
            <p:cNvSpPr/>
            <p:nvPr/>
          </p:nvSpPr>
          <p:spPr>
            <a:xfrm>
              <a:off x="9148402" y="722706"/>
              <a:ext cx="2854304" cy="1738685"/>
            </a:xfrm>
            <a:prstGeom prst="snip2Diag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Данные для построения модели загружены в программный комплекс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Соединительная линия уступом 23"/>
            <p:cNvCxnSpPr>
              <a:stCxn id="19" idx="3"/>
              <a:endCxn id="20" idx="1"/>
            </p:cNvCxnSpPr>
            <p:nvPr/>
          </p:nvCxnSpPr>
          <p:spPr>
            <a:xfrm rot="5400000" flipH="1" flipV="1">
              <a:off x="1425437" y="3531611"/>
              <a:ext cx="864109" cy="48105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>
              <a:stCxn id="20" idx="3"/>
              <a:endCxn id="21" idx="1"/>
            </p:cNvCxnSpPr>
            <p:nvPr/>
          </p:nvCxnSpPr>
          <p:spPr>
            <a:xfrm>
              <a:off x="4312832" y="3340085"/>
              <a:ext cx="53176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>
              <a:stCxn id="21" idx="3"/>
              <a:endCxn id="22" idx="1"/>
            </p:cNvCxnSpPr>
            <p:nvPr/>
          </p:nvCxnSpPr>
          <p:spPr>
            <a:xfrm>
              <a:off x="7170946" y="3340085"/>
              <a:ext cx="42022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Соединительная линия уступом 26"/>
            <p:cNvCxnSpPr>
              <a:stCxn id="22" idx="3"/>
              <a:endCxn id="23" idx="1"/>
            </p:cNvCxnSpPr>
            <p:nvPr/>
          </p:nvCxnSpPr>
          <p:spPr>
            <a:xfrm flipH="1" flipV="1">
              <a:off x="10575554" y="2461391"/>
              <a:ext cx="61629" cy="878694"/>
            </a:xfrm>
            <a:prstGeom prst="bentConnector4">
              <a:avLst>
                <a:gd name="adj1" fmla="val -522109"/>
                <a:gd name="adj2" fmla="val 81331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62967" y="3847031"/>
              <a:ext cx="2049864" cy="419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/>
                <a:t>д</a:t>
              </a:r>
              <a:r>
                <a:rPr lang="ru-RU" sz="1200" dirty="0" smtClean="0"/>
                <a:t>о 100 </a:t>
              </a:r>
              <a:r>
                <a:rPr lang="ru-RU" sz="1200" dirty="0" err="1" smtClean="0"/>
                <a:t>р.д</a:t>
              </a:r>
              <a:r>
                <a:rPr lang="ru-RU" sz="1200" dirty="0" smtClean="0"/>
                <a:t>.</a:t>
              </a:r>
              <a:endParaRPr lang="ru-RU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68308" y="3847030"/>
              <a:ext cx="2049864" cy="419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/>
                <a:t>д</a:t>
              </a:r>
              <a:r>
                <a:rPr lang="ru-RU" sz="1200" dirty="0" smtClean="0"/>
                <a:t>о 15 </a:t>
              </a:r>
              <a:r>
                <a:rPr lang="ru-RU" sz="1200" dirty="0" err="1" smtClean="0"/>
                <a:t>р.д</a:t>
              </a:r>
              <a:r>
                <a:rPr lang="ru-RU" sz="1200" dirty="0" smtClean="0"/>
                <a:t>.</a:t>
              </a:r>
              <a:endParaRPr lang="ru-RU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96273" y="3847030"/>
              <a:ext cx="2049864" cy="419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/>
                <a:t>д</a:t>
              </a:r>
              <a:r>
                <a:rPr lang="ru-RU" sz="1200" dirty="0" smtClean="0"/>
                <a:t>о 3 </a:t>
              </a:r>
              <a:r>
                <a:rPr lang="ru-RU" sz="1200" dirty="0" err="1" smtClean="0"/>
                <a:t>р.д</a:t>
              </a:r>
              <a:r>
                <a:rPr lang="ru-RU" sz="1200" dirty="0" smtClean="0"/>
                <a:t>.</a:t>
              </a:r>
              <a:endParaRPr lang="ru-RU" sz="1200" dirty="0"/>
            </a:p>
          </p:txBody>
        </p:sp>
        <p:sp>
          <p:nvSpPr>
            <p:cNvPr id="31" name="Прямоугольная выноска 30"/>
            <p:cNvSpPr/>
            <p:nvPr/>
          </p:nvSpPr>
          <p:spPr>
            <a:xfrm>
              <a:off x="3149555" y="5187313"/>
              <a:ext cx="1818752" cy="574509"/>
            </a:xfrm>
            <a:prstGeom prst="wedgeRectCallout">
              <a:avLst>
                <a:gd name="adj1" fmla="val -57297"/>
                <a:gd name="adj2" fmla="val -23203"/>
              </a:avLst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Растровые файлы</a:t>
              </a:r>
            </a:p>
          </p:txBody>
        </p:sp>
        <p:sp>
          <p:nvSpPr>
            <p:cNvPr id="32" name="Прямоугольная выноска 31"/>
            <p:cNvSpPr/>
            <p:nvPr/>
          </p:nvSpPr>
          <p:spPr>
            <a:xfrm>
              <a:off x="280751" y="1463921"/>
              <a:ext cx="2924674" cy="1077881"/>
            </a:xfrm>
            <a:prstGeom prst="wedgeRectCallout">
              <a:avLst>
                <a:gd name="adj1" fmla="val 21725"/>
                <a:gd name="adj2" fmla="val 65359"/>
              </a:avLst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Таблицы формата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r>
                <a:rPr lang="en-US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xlsx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ru-RU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для дальнейшей обработки специалистами</a:t>
              </a:r>
              <a:endPara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Прямоугольная выноска 32"/>
            <p:cNvSpPr/>
            <p:nvPr/>
          </p:nvSpPr>
          <p:spPr>
            <a:xfrm>
              <a:off x="4443547" y="1673717"/>
              <a:ext cx="2214813" cy="865125"/>
            </a:xfrm>
            <a:prstGeom prst="wedgeRectCallout">
              <a:avLst>
                <a:gd name="adj1" fmla="val 21191"/>
                <a:gd name="adj2" fmla="val 65634"/>
              </a:avLst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Файлы формата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.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complete.obs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ru-RU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и 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т.д.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43088" y="2706223"/>
              <a:ext cx="438428" cy="419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/>
                <a:t>1.</a:t>
              </a:r>
              <a:endParaRPr lang="ru-RU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19444" y="2706223"/>
              <a:ext cx="438428" cy="419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/>
                <a:t>2.</a:t>
              </a:r>
              <a:endParaRPr lang="ru-RU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53424" y="2706223"/>
              <a:ext cx="438428" cy="419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/>
                <a:t>3.</a:t>
              </a:r>
              <a:endParaRPr lang="ru-RU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Цель </a:t>
            </a:r>
            <a:r>
              <a:rPr lang="ru-RU" sz="2400" dirty="0"/>
              <a:t>работы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791570" y="996287"/>
            <a:ext cx="781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 smtClean="0"/>
              <a:t>Сократить время, затрачиваемое на подготовку исходных данных в процессе построения гидрогеологических моделей.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91570" y="2381536"/>
            <a:ext cx="78133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 smtClean="0"/>
              <a:t>Разработать алгоритм и программную реализацию извлечения данных из растровых изображений колонок технологических и разведочных скважин;</a:t>
            </a:r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/>
              <a:t>Разработать алгоритм и программную реализацию извлечения данных из растровых изображений </a:t>
            </a:r>
            <a:r>
              <a:rPr lang="ru-RU" dirty="0" smtClean="0"/>
              <a:t>геологических разрезов;</a:t>
            </a:r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 smtClean="0"/>
              <a:t>Создать комплекс программных средств с графическим пользовательским интерфейсом для возможности применения разработанных алгоритмов в производственном процессе.</a:t>
            </a:r>
            <a:endParaRPr lang="ru-RU" dirty="0"/>
          </a:p>
        </p:txBody>
      </p:sp>
      <p:sp>
        <p:nvSpPr>
          <p:cNvPr id="6" name="Google Shape;59;p5"/>
          <p:cNvSpPr txBox="1">
            <a:spLocks/>
          </p:cNvSpPr>
          <p:nvPr/>
        </p:nvSpPr>
        <p:spPr>
          <a:xfrm>
            <a:off x="539750" y="1866143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400"/>
            </a:pPr>
            <a:r>
              <a:rPr lang="ru-RU" sz="2400" smtClean="0"/>
              <a:t>Задачи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Исходные данные</a:t>
            </a:r>
            <a:endParaRPr dirty="0"/>
          </a:p>
        </p:txBody>
      </p:sp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2" y="1358062"/>
            <a:ext cx="1985084" cy="157210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5" t="67523" r="31573" b="11158"/>
          <a:stretch/>
        </p:blipFill>
        <p:spPr>
          <a:xfrm>
            <a:off x="5811536" y="1358062"/>
            <a:ext cx="1756148" cy="1572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159" y="873371"/>
            <a:ext cx="302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Исходные изображения колонок разведочных скважин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91818" y="968905"/>
            <a:ext cx="5052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Фрагмент</a:t>
            </a:r>
            <a:r>
              <a:rPr lang="ru-RU" sz="1200" dirty="0"/>
              <a:t>ы</a:t>
            </a:r>
            <a:r>
              <a:rPr lang="ru-RU" sz="1200" dirty="0" smtClean="0"/>
              <a:t> с необходимыми данными</a:t>
            </a:r>
            <a:endParaRPr lang="ru-RU" sz="12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3" y="3114047"/>
            <a:ext cx="2484602" cy="17477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2" t="28485" r="79274" b="46364"/>
          <a:stretch/>
        </p:blipFill>
        <p:spPr>
          <a:xfrm>
            <a:off x="6357562" y="3114047"/>
            <a:ext cx="743326" cy="1713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Исходные данные</a:t>
            </a:r>
            <a:endParaRPr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14" y="1237468"/>
            <a:ext cx="2478891" cy="36060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68739" y="855382"/>
            <a:ext cx="5052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Исходное </a:t>
            </a:r>
            <a:r>
              <a:rPr lang="ru-RU" sz="1200" dirty="0"/>
              <a:t>изображение колонки </a:t>
            </a:r>
            <a:r>
              <a:rPr lang="ru-RU" sz="1200" dirty="0" smtClean="0"/>
              <a:t>технологической </a:t>
            </a:r>
            <a:r>
              <a:rPr lang="ru-RU" sz="1200" dirty="0"/>
              <a:t>скважины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648" y="1368149"/>
            <a:ext cx="1957790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Столбец 1 – шкала глубин</a:t>
            </a:r>
            <a:endParaRPr lang="ru-RU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853648" y="2247132"/>
            <a:ext cx="1957790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Столбец 4 – краткое описание пород и глубины раздела слоёв</a:t>
            </a:r>
            <a:endParaRPr lang="ru-RU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465153" y="2637660"/>
            <a:ext cx="1957790" cy="101566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Столбец 5 – границы урановых </a:t>
            </a:r>
            <a:r>
              <a:rPr lang="ru-RU" sz="1200" dirty="0" err="1" smtClean="0"/>
              <a:t>оруднений</a:t>
            </a:r>
            <a:r>
              <a:rPr lang="ru-RU" sz="1200" dirty="0" smtClean="0"/>
              <a:t>, отметка вскрытия базальтового водоносного горизонта</a:t>
            </a:r>
            <a:endParaRPr lang="ru-R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65153" y="1368149"/>
            <a:ext cx="1957790" cy="101566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Столбец 7 – уровень продуктивного водоносного горизонта, дебит строительной прокачки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465153" y="3828066"/>
            <a:ext cx="1957790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Столбец 8 – интервал установки фильтра</a:t>
            </a:r>
            <a:endParaRPr lang="ru-RU" sz="1200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5520519" y="1820177"/>
            <a:ext cx="944634" cy="2501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2" idx="3"/>
          </p:cNvCxnSpPr>
          <p:nvPr/>
        </p:nvCxnSpPr>
        <p:spPr>
          <a:xfrm>
            <a:off x="2811438" y="1598982"/>
            <a:ext cx="551576" cy="204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3" idx="3"/>
          </p:cNvCxnSpPr>
          <p:nvPr/>
        </p:nvCxnSpPr>
        <p:spPr>
          <a:xfrm flipV="1">
            <a:off x="2811438" y="1801137"/>
            <a:ext cx="1883392" cy="7691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4" idx="1"/>
          </p:cNvCxnSpPr>
          <p:nvPr/>
        </p:nvCxnSpPr>
        <p:spPr>
          <a:xfrm flipH="1">
            <a:off x="5015553" y="3145492"/>
            <a:ext cx="1449600" cy="1439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/>
          <p:cNvCxnSpPr>
            <a:stCxn id="16" idx="1"/>
          </p:cNvCxnSpPr>
          <p:nvPr/>
        </p:nvCxnSpPr>
        <p:spPr>
          <a:xfrm flipH="1">
            <a:off x="5841905" y="4058899"/>
            <a:ext cx="62324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5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Исходные данные</a:t>
            </a:r>
            <a:endParaRPr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2" t="11607" r="49656" b="42297"/>
          <a:stretch/>
        </p:blipFill>
        <p:spPr>
          <a:xfrm>
            <a:off x="6759411" y="1893832"/>
            <a:ext cx="682953" cy="24710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35531" y="1423431"/>
            <a:ext cx="15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Номер скважины</a:t>
            </a:r>
            <a:endParaRPr lang="ru-RU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564993" y="1752263"/>
            <a:ext cx="151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Абсолютная отметка устья</a:t>
            </a:r>
            <a:endParaRPr lang="ru-RU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186899" y="2053169"/>
            <a:ext cx="15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Устье</a:t>
            </a:r>
            <a:endParaRPr lang="ru-RU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632802" y="2494728"/>
            <a:ext cx="151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Уровень подземных вод</a:t>
            </a:r>
            <a:endParaRPr lang="ru-RU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632802" y="3730684"/>
            <a:ext cx="15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Забой скважины</a:t>
            </a:r>
            <a:endParaRPr lang="ru-RU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067450" y="4291372"/>
            <a:ext cx="15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Глубина скважины</a:t>
            </a:r>
            <a:endParaRPr lang="ru-RU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354397" y="2904762"/>
            <a:ext cx="151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Урановое </a:t>
            </a:r>
            <a:r>
              <a:rPr lang="ru-RU" sz="1200" dirty="0" err="1" smtClean="0"/>
              <a:t>оруднение</a:t>
            </a:r>
            <a:endParaRPr lang="ru-RU" sz="1200" dirty="0"/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6759411" y="1801500"/>
            <a:ext cx="149481" cy="18984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flipH="1">
            <a:off x="7230794" y="2046224"/>
            <a:ext cx="485335" cy="8091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6267157" y="2277057"/>
            <a:ext cx="72711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 flipH="1" flipV="1">
            <a:off x="7174523" y="2534025"/>
            <a:ext cx="675249" cy="13960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/>
          <p:nvPr/>
        </p:nvCxnSpPr>
        <p:spPr>
          <a:xfrm>
            <a:off x="6391130" y="3439456"/>
            <a:ext cx="306967" cy="1767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 flipH="1">
            <a:off x="7098508" y="3971635"/>
            <a:ext cx="617621" cy="22532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/>
          <p:nvPr/>
        </p:nvCxnSpPr>
        <p:spPr>
          <a:xfrm flipV="1">
            <a:off x="6568973" y="4299181"/>
            <a:ext cx="425302" cy="15803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Рисунок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7" y="1263858"/>
            <a:ext cx="4779521" cy="213155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63537" y="953263"/>
            <a:ext cx="5052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Исходное </a:t>
            </a:r>
            <a:r>
              <a:rPr lang="ru-RU" sz="1200" dirty="0"/>
              <a:t>изображение </a:t>
            </a:r>
            <a:r>
              <a:rPr lang="ru-RU" sz="1200" dirty="0" smtClean="0"/>
              <a:t>геологического разреза</a:t>
            </a:r>
            <a:endParaRPr lang="ru-RU" sz="12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120" y="3603525"/>
            <a:ext cx="1865920" cy="3926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6940" y="3653804"/>
            <a:ext cx="3059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Формула определения масштаба:</a:t>
            </a:r>
            <a:endParaRPr lang="ru-RU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16940" y="4093584"/>
            <a:ext cx="40374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                           </a:t>
            </a:r>
            <a:r>
              <a:rPr lang="ru-RU" sz="1200" dirty="0" smtClean="0"/>
              <a:t>– положение забоя и устья скважины по оси ординат в пикселях</a:t>
            </a:r>
            <a:endParaRPr lang="ru-RU" sz="1400" dirty="0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09" y="4159230"/>
            <a:ext cx="1327782" cy="22387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3800" y="4533602"/>
            <a:ext cx="387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           </a:t>
            </a:r>
            <a:r>
              <a:rPr lang="ru-RU" sz="1200" dirty="0" smtClean="0"/>
              <a:t>– указанная глубина скважины </a:t>
            </a:r>
            <a:r>
              <a:rPr lang="en-US" sz="1200" dirty="0" smtClean="0"/>
              <a:t>[</a:t>
            </a:r>
            <a:r>
              <a:rPr lang="ru-RU" sz="1200" dirty="0" smtClean="0"/>
              <a:t>м</a:t>
            </a:r>
            <a:r>
              <a:rPr lang="en-US" sz="1200" dirty="0" smtClean="0"/>
              <a:t>]</a:t>
            </a:r>
            <a:endParaRPr lang="ru-RU" sz="1200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09" y="4606967"/>
            <a:ext cx="467763" cy="19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Извлечение текста из изображения</a:t>
            </a:r>
            <a:endParaRPr dirty="0"/>
          </a:p>
        </p:txBody>
      </p:sp>
      <p:sp>
        <p:nvSpPr>
          <p:cNvPr id="25" name="TextBox 24"/>
          <p:cNvSpPr txBox="1"/>
          <p:nvPr/>
        </p:nvSpPr>
        <p:spPr>
          <a:xfrm>
            <a:off x="489092" y="1035569"/>
            <a:ext cx="6423499" cy="378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/>
              <a:t>Tesseract</a:t>
            </a:r>
            <a:r>
              <a:rPr lang="en-US" sz="1200" dirty="0"/>
              <a:t>OCR</a:t>
            </a:r>
            <a:r>
              <a:rPr lang="ru-RU" sz="1200" dirty="0"/>
              <a:t> — это механизм распознавания текста по принципу оптического распознавания символов (</a:t>
            </a:r>
            <a:r>
              <a:rPr lang="en-US" sz="1200" dirty="0"/>
              <a:t>Optical Character </a:t>
            </a:r>
            <a:r>
              <a:rPr lang="en-US" sz="1200" dirty="0" smtClean="0"/>
              <a:t>Recognition</a:t>
            </a:r>
            <a:r>
              <a:rPr lang="ru-RU" sz="1200" dirty="0" smtClean="0"/>
              <a:t>,</a:t>
            </a:r>
            <a:r>
              <a:rPr lang="en-US" sz="1200" dirty="0" smtClean="0"/>
              <a:t> </a:t>
            </a:r>
            <a:r>
              <a:rPr lang="ru-RU" sz="1200" dirty="0"/>
              <a:t>OCR) с открытым исходным кодом</a:t>
            </a:r>
            <a:r>
              <a:rPr lang="en-US" sz="1200" dirty="0"/>
              <a:t>.</a:t>
            </a:r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Использованные возможности:</a:t>
            </a:r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/>
              <a:t>Выделение текста на изображении с учётом его ориентации и шрифта (</a:t>
            </a:r>
            <a:r>
              <a:rPr lang="en-US" sz="1200" dirty="0"/>
              <a:t>Orientation and script detection</a:t>
            </a:r>
            <a:r>
              <a:rPr lang="ru-RU" sz="1200" dirty="0"/>
              <a:t> – </a:t>
            </a:r>
            <a:r>
              <a:rPr lang="en-US" sz="1200" dirty="0"/>
              <a:t>OSD</a:t>
            </a:r>
            <a:r>
              <a:rPr lang="ru-RU" sz="1200" dirty="0"/>
              <a:t>)</a:t>
            </a:r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 smtClean="0"/>
              <a:t>Распознавание </a:t>
            </a:r>
            <a:r>
              <a:rPr lang="ru-RU" sz="1200" dirty="0"/>
              <a:t>текста при помощи </a:t>
            </a:r>
            <a:r>
              <a:rPr lang="en-US" sz="1200" dirty="0"/>
              <a:t>LSTM</a:t>
            </a:r>
            <a:r>
              <a:rPr lang="ru-RU" sz="1200" dirty="0"/>
              <a:t> (</a:t>
            </a:r>
            <a:r>
              <a:rPr lang="en-US" sz="1200" dirty="0"/>
              <a:t>Long short-term memory</a:t>
            </a:r>
            <a:r>
              <a:rPr lang="ru-RU" sz="1200" dirty="0"/>
              <a:t>) нейронной сети</a:t>
            </a:r>
            <a:r>
              <a:rPr lang="en-US" sz="1200" dirty="0"/>
              <a:t> </a:t>
            </a:r>
            <a:r>
              <a:rPr lang="ru-RU" sz="1200" dirty="0"/>
              <a:t>обученной на наборе символов русского и английского языков</a:t>
            </a:r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/>
              <a:t>Ограничение допустимого набора </a:t>
            </a:r>
            <a:r>
              <a:rPr lang="ru-RU" sz="1200" dirty="0" smtClean="0"/>
              <a:t>символов </a:t>
            </a:r>
            <a:r>
              <a:rPr lang="ru-RU" sz="1200" dirty="0"/>
              <a:t>для распознавания </a:t>
            </a:r>
            <a:r>
              <a:rPr lang="ru-RU" sz="1200" dirty="0" smtClean="0"/>
              <a:t>чисел</a:t>
            </a:r>
            <a:endParaRPr lang="ru-RU" sz="1200" dirty="0"/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/>
              <a:t>Получение координат ограничивающих прямоугольников извлечённого </a:t>
            </a:r>
            <a:r>
              <a:rPr lang="ru-RU" sz="1200" dirty="0" smtClean="0"/>
              <a:t>текста</a:t>
            </a:r>
          </a:p>
          <a:p>
            <a:endParaRPr lang="ru-RU" sz="1200" dirty="0" smtClean="0"/>
          </a:p>
          <a:p>
            <a:r>
              <a:rPr lang="ru-RU" sz="1200" dirty="0" smtClean="0"/>
              <a:t>Дополнительные </a:t>
            </a:r>
            <a:r>
              <a:rPr lang="ru-RU" sz="1200" dirty="0"/>
              <a:t>операции: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>
                <a:cs typeface="Arial" panose="020B0604020202020204" pitchFamily="34" charset="0"/>
              </a:rPr>
              <a:t>Изменение цветовой модели изображения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>
                <a:cs typeface="Arial" panose="020B0604020202020204" pitchFamily="34" charset="0"/>
              </a:rPr>
              <a:t>Бинаризация </a:t>
            </a:r>
            <a:r>
              <a:rPr lang="ru-RU" sz="1200" dirty="0" smtClean="0">
                <a:cs typeface="Arial" panose="020B0604020202020204" pitchFamily="34" charset="0"/>
              </a:rPr>
              <a:t>изображения методом </a:t>
            </a:r>
            <a:r>
              <a:rPr lang="ru-RU" sz="1200" dirty="0" err="1" smtClean="0">
                <a:cs typeface="Arial" panose="020B0604020202020204" pitchFamily="34" charset="0"/>
              </a:rPr>
              <a:t>Оцу</a:t>
            </a:r>
            <a:endParaRPr lang="ru-RU" sz="1200" dirty="0"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>
                <a:cs typeface="Arial" panose="020B0604020202020204" pitchFamily="34" charset="0"/>
              </a:rPr>
              <a:t>Перемещение текста по центру изображения: добавление белых отступов к выделенной области, в случаях, когда текст занимает всё её пространство</a:t>
            </a:r>
          </a:p>
          <a:p>
            <a:pPr>
              <a:buClr>
                <a:schemeClr val="bg2"/>
              </a:buClr>
              <a:buSzPct val="150000"/>
            </a:pPr>
            <a:endParaRPr lang="ru-RU" sz="12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8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Обнаружение линий</a:t>
            </a:r>
            <a:endParaRPr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8" t="10981" r="18788" b="4930"/>
          <a:stretch/>
        </p:blipFill>
        <p:spPr>
          <a:xfrm>
            <a:off x="1512972" y="1520704"/>
            <a:ext cx="1798717" cy="17945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22950" y="981106"/>
            <a:ext cx="348342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Вертикальная линия, проекция скважины</a:t>
            </a:r>
            <a:endParaRPr lang="ru-RU" sz="12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2552131" y="1092798"/>
            <a:ext cx="470820" cy="42790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272313" y="2187711"/>
            <a:ext cx="2409510" cy="80592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539750" y="3610579"/>
            <a:ext cx="5223664" cy="120032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Горизонтально ориентированная линия, в зависимости от цвета на исходном изображении, может определять:</a:t>
            </a:r>
          </a:p>
          <a:p>
            <a:r>
              <a:rPr lang="ru-RU" sz="1200" dirty="0" smtClean="0">
                <a:solidFill>
                  <a:srgbClr val="00B0F0"/>
                </a:solidFill>
              </a:rPr>
              <a:t>Синяя</a:t>
            </a:r>
            <a:r>
              <a:rPr lang="ru-RU" sz="1200" dirty="0" smtClean="0"/>
              <a:t> – уровень подземных вод</a:t>
            </a:r>
          </a:p>
          <a:p>
            <a:r>
              <a:rPr lang="ru-RU" sz="1200" dirty="0" smtClean="0">
                <a:solidFill>
                  <a:srgbClr val="FF0000"/>
                </a:solidFill>
              </a:rPr>
              <a:t>Красная</a:t>
            </a:r>
            <a:r>
              <a:rPr lang="ru-RU" sz="1200" dirty="0" smtClean="0"/>
              <a:t> – </a:t>
            </a:r>
            <a:r>
              <a:rPr lang="ru-RU" sz="1200" dirty="0" err="1" smtClean="0"/>
              <a:t>оруднение</a:t>
            </a:r>
            <a:r>
              <a:rPr lang="ru-RU" sz="1200" dirty="0" smtClean="0"/>
              <a:t> с бортовым содержанием урана 0,01% и более</a:t>
            </a:r>
          </a:p>
          <a:p>
            <a:r>
              <a:rPr lang="ru-RU" sz="1200" dirty="0" smtClean="0">
                <a:solidFill>
                  <a:schemeClr val="accent6"/>
                </a:solidFill>
              </a:rPr>
              <a:t>Зелёная</a:t>
            </a:r>
            <a:r>
              <a:rPr lang="ru-RU" sz="1200" dirty="0" smtClean="0"/>
              <a:t> – </a:t>
            </a:r>
            <a:r>
              <a:rPr lang="ru-RU" sz="1200" dirty="0" err="1"/>
              <a:t>оруднение</a:t>
            </a:r>
            <a:r>
              <a:rPr lang="ru-RU" sz="1200" dirty="0"/>
              <a:t> с бортовым содержанием </a:t>
            </a:r>
            <a:r>
              <a:rPr lang="ru-RU" sz="1200" dirty="0" smtClean="0"/>
              <a:t>урана менее 0,01%</a:t>
            </a:r>
          </a:p>
          <a:p>
            <a:r>
              <a:rPr lang="ru-RU" sz="1200" dirty="0" smtClean="0"/>
              <a:t>Чёрная – раздел слоёв</a:t>
            </a:r>
            <a:endParaRPr lang="ru-RU" sz="1200" dirty="0"/>
          </a:p>
        </p:txBody>
      </p:sp>
      <p:cxnSp>
        <p:nvCxnSpPr>
          <p:cNvPr id="24" name="Прямая со стрелкой 23"/>
          <p:cNvCxnSpPr>
            <a:stCxn id="23" idx="0"/>
            <a:endCxn id="22" idx="4"/>
          </p:cNvCxnSpPr>
          <p:nvPr/>
        </p:nvCxnSpPr>
        <p:spPr>
          <a:xfrm flipH="1" flipV="1">
            <a:off x="2477068" y="2993633"/>
            <a:ext cx="674514" cy="61694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11338" r="19602" b="4578"/>
          <a:stretch/>
        </p:blipFill>
        <p:spPr>
          <a:xfrm>
            <a:off x="6123843" y="1520704"/>
            <a:ext cx="1767385" cy="1794553"/>
          </a:xfrm>
          <a:prstGeom prst="rect">
            <a:avLst/>
          </a:prstGeom>
        </p:spPr>
      </p:pic>
      <p:cxnSp>
        <p:nvCxnSpPr>
          <p:cNvPr id="8" name="Прямая со стрелкой 7"/>
          <p:cNvCxnSpPr>
            <a:stCxn id="20" idx="3"/>
          </p:cNvCxnSpPr>
          <p:nvPr/>
        </p:nvCxnSpPr>
        <p:spPr>
          <a:xfrm>
            <a:off x="6506370" y="1119606"/>
            <a:ext cx="665529" cy="4010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5863803" y="1739810"/>
            <a:ext cx="2474169" cy="108538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6880077" y="3719096"/>
            <a:ext cx="1989844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Отметка забоя скважины</a:t>
            </a:r>
          </a:p>
        </p:txBody>
      </p:sp>
      <p:cxnSp>
        <p:nvCxnSpPr>
          <p:cNvPr id="27" name="Прямая со стрелкой 26"/>
          <p:cNvCxnSpPr>
            <a:stCxn id="26" idx="0"/>
            <a:endCxn id="25" idx="4"/>
          </p:cNvCxnSpPr>
          <p:nvPr/>
        </p:nvCxnSpPr>
        <p:spPr>
          <a:xfrm flipH="1" flipV="1">
            <a:off x="7100888" y="2825199"/>
            <a:ext cx="774111" cy="89389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539750" y="431800"/>
            <a:ext cx="6561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rPr lang="ru-RU" sz="2400" dirty="0" smtClean="0"/>
              <a:t>Определение литологического состава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10" y="1167771"/>
            <a:ext cx="1719719" cy="1673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750" y="960491"/>
            <a:ext cx="670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Классификация методом опорных векторов </a:t>
            </a:r>
            <a:r>
              <a:rPr lang="en-US" sz="1200" dirty="0"/>
              <a:t>(Support Vector </a:t>
            </a:r>
            <a:r>
              <a:rPr lang="en-US" sz="1200" dirty="0" smtClean="0"/>
              <a:t>Classification</a:t>
            </a:r>
            <a:r>
              <a:rPr lang="ru-RU" sz="1200" dirty="0" smtClean="0"/>
              <a:t>, </a:t>
            </a:r>
            <a:r>
              <a:rPr lang="en-US" sz="1200" dirty="0" smtClean="0"/>
              <a:t>SVC</a:t>
            </a:r>
            <a:r>
              <a:rPr lang="en-US" sz="1200" dirty="0"/>
              <a:t>)</a:t>
            </a:r>
            <a:r>
              <a:rPr lang="ru-RU" sz="1200" dirty="0" smtClean="0"/>
              <a:t>:</a:t>
            </a:r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 smtClean="0"/>
              <a:t>Обучение по вектору </a:t>
            </a:r>
            <a:r>
              <a:rPr lang="ru-RU" sz="1200" i="1" dirty="0" smtClean="0"/>
              <a:t>Х</a:t>
            </a:r>
            <a:r>
              <a:rPr lang="ru-RU" sz="1200" dirty="0" smtClean="0"/>
              <a:t> обучающих примеров и </a:t>
            </a:r>
            <a:r>
              <a:rPr lang="en-US" sz="1200" i="1" dirty="0" smtClean="0"/>
              <a:t>Y</a:t>
            </a:r>
            <a:r>
              <a:rPr lang="en-US" sz="1200" dirty="0" smtClean="0"/>
              <a:t> </a:t>
            </a:r>
            <a:r>
              <a:rPr lang="ru-RU" sz="1200" dirty="0" smtClean="0"/>
              <a:t>– соответствующих классов</a:t>
            </a:r>
          </a:p>
          <a:p>
            <a:pPr marL="285750" indent="-28575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200" dirty="0" smtClean="0"/>
              <a:t>Производится поиск таких коэффициентов </a:t>
            </a:r>
            <a:r>
              <a:rPr lang="ru-RU" sz="1200" i="1" dirty="0" smtClean="0">
                <a:sym typeface="Symbol" panose="05050102010706020507" pitchFamily="18" charset="2"/>
              </a:rPr>
              <a:t>, </a:t>
            </a:r>
            <a:r>
              <a:rPr lang="en-US" sz="1200" i="1" dirty="0" smtClean="0">
                <a:sym typeface="Symbol" panose="05050102010706020507" pitchFamily="18" charset="2"/>
              </a:rPr>
              <a:t>b</a:t>
            </a:r>
            <a:r>
              <a:rPr lang="ru-RU" sz="1200" i="1" dirty="0" smtClean="0">
                <a:sym typeface="Symbol" panose="05050102010706020507" pitchFamily="18" charset="2"/>
              </a:rPr>
              <a:t> </a:t>
            </a:r>
            <a:r>
              <a:rPr lang="ru-RU" sz="1200" dirty="0" smtClean="0">
                <a:sym typeface="Symbol" panose="05050102010706020507" pitchFamily="18" charset="2"/>
              </a:rPr>
              <a:t>путём решения задачи:</a:t>
            </a:r>
            <a:endParaRPr lang="ru-RU" sz="12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511406"/>
              </p:ext>
            </p:extLst>
          </p:nvPr>
        </p:nvGraphicFramePr>
        <p:xfrm>
          <a:off x="2637485" y="1714488"/>
          <a:ext cx="2504915" cy="421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5" imgW="2603626" imgH="438690" progId="Equation.DSMT4">
                  <p:embed/>
                </p:oleObj>
              </mc:Choice>
              <mc:Fallback>
                <p:oleObj name="Equation" r:id="rId5" imgW="2603626" imgH="43869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7485" y="1714488"/>
                        <a:ext cx="2504915" cy="421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85159" y="2243714"/>
            <a:ext cx="607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smtClean="0"/>
              <a:t>С</a:t>
            </a:r>
            <a:r>
              <a:rPr lang="ru-RU" sz="1200" dirty="0" smtClean="0"/>
              <a:t> – константа, определяющая уровень штрафа при неправильной классификации на этапе обучения.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1" y="3668313"/>
            <a:ext cx="642016" cy="64843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8" y="3834764"/>
            <a:ext cx="797258" cy="32687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3678" y="2967587"/>
            <a:ext cx="607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Примеры фрагментов изображения с условными обозначениями пород, выделенные алгоритмом: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36342" y="3835023"/>
            <a:ext cx="113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– Базальты </a:t>
            </a:r>
            <a:endParaRPr lang="ru-RU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626596" y="3835023"/>
            <a:ext cx="3579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– Алевриты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8689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итульный слайд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кст картинка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Заключительный слайд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744</Words>
  <Application>Microsoft Office PowerPoint</Application>
  <PresentationFormat>Произвольный</PresentationFormat>
  <Paragraphs>112</Paragraphs>
  <Slides>15</Slides>
  <Notes>15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Calibri</vt:lpstr>
      <vt:lpstr>Symbol</vt:lpstr>
      <vt:lpstr>Verdana</vt:lpstr>
      <vt:lpstr>Wingdings</vt:lpstr>
      <vt:lpstr>Титульный слайд</vt:lpstr>
      <vt:lpstr>Текст картинка</vt:lpstr>
      <vt:lpstr>Заключительный слайд</vt:lpstr>
      <vt:lpstr>Equation</vt:lpstr>
      <vt:lpstr>Оптимизация процесса подготовки исходных данных для гидрогеологического моделирования</vt:lpstr>
      <vt:lpstr>Решаемая проблема, актуальность и новизна темы</vt:lpstr>
      <vt:lpstr>Цель работы</vt:lpstr>
      <vt:lpstr>Исходные данные</vt:lpstr>
      <vt:lpstr>Исходные данные</vt:lpstr>
      <vt:lpstr>Исходные данные</vt:lpstr>
      <vt:lpstr>Извлечение текста из изображения</vt:lpstr>
      <vt:lpstr>Обнаружение линий</vt:lpstr>
      <vt:lpstr>Определение литологического состава</vt:lpstr>
      <vt:lpstr>Определение литологического состава</vt:lpstr>
      <vt:lpstr>Результаты</vt:lpstr>
      <vt:lpstr>Результаты</vt:lpstr>
      <vt:lpstr>Результаты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презентации</dc:title>
  <dc:creator>Бугрина Валерия Сергеевна;Ильина Софья Андреевна</dc:creator>
  <cp:lastModifiedBy>Ильина Софья Андреевна</cp:lastModifiedBy>
  <cp:revision>60</cp:revision>
  <dcterms:created xsi:type="dcterms:W3CDTF">2019-09-24T12:37:05Z</dcterms:created>
  <dcterms:modified xsi:type="dcterms:W3CDTF">2024-03-22T09:23:53Z</dcterms:modified>
</cp:coreProperties>
</file>